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8" r:id="rId2"/>
    <p:sldId id="260" r:id="rId3"/>
    <p:sldId id="257" r:id="rId4"/>
    <p:sldId id="261" r:id="rId5"/>
    <p:sldId id="271" r:id="rId6"/>
    <p:sldId id="283" r:id="rId7"/>
    <p:sldId id="263" r:id="rId8"/>
    <p:sldId id="264" r:id="rId9"/>
    <p:sldId id="265" r:id="rId10"/>
    <p:sldId id="277" r:id="rId11"/>
    <p:sldId id="266" r:id="rId12"/>
    <p:sldId id="267" r:id="rId13"/>
    <p:sldId id="278" r:id="rId14"/>
    <p:sldId id="268" r:id="rId15"/>
    <p:sldId id="269" r:id="rId16"/>
    <p:sldId id="279" r:id="rId17"/>
    <p:sldId id="281"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66135"/>
  </p:normalViewPr>
  <p:slideViewPr>
    <p:cSldViewPr snapToGrid="0" snapToObjects="1">
      <p:cViewPr varScale="1">
        <p:scale>
          <a:sx n="57" d="100"/>
          <a:sy n="57" d="100"/>
        </p:scale>
        <p:origin x="177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Hedgehog Activation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Hedgehog Activation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GLI1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3DED9A79-6E48-F644-9A4F-C257FFB314CD}">
      <dgm:prSet/>
      <dgm:spPr/>
      <dgm:t>
        <a:bodyPr/>
        <a:lstStyle/>
        <a:p>
          <a:r>
            <a:rPr lang="en-US" dirty="0"/>
            <a:t>CO-IP of GLI1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9">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9">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9">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9">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9">
        <dgm:presLayoutVars>
          <dgm:bulletEnabled val="1"/>
        </dgm:presLayoutVars>
      </dgm:prSet>
      <dgm:spPr/>
    </dgm:pt>
    <dgm:pt modelId="{276766BE-C561-614A-8B9D-77E8FB9709FE}" type="pres">
      <dgm:prSet presAssocID="{F1978FED-A510-5D45-B99A-3EB9ED161E71}" presName="sibTrans" presStyleCnt="0"/>
      <dgm:spPr/>
    </dgm:pt>
    <dgm:pt modelId="{581BF921-C846-1D41-90B7-936BDB3EAD18}" type="pres">
      <dgm:prSet presAssocID="{3DED9A79-6E48-F644-9A4F-C257FFB314CD}" presName="node" presStyleLbl="alignAccFollowNode1" presStyleIdx="5" presStyleCnt="9">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6" presStyleCnt="9">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7" presStyleCnt="9">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8" presStyleCnt="9">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1"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934773FA-99A7-BD42-B7A1-A15CC536D388}" type="presParOf" srcId="{AFFDB254-7C06-BB49-883D-B07DF6FE90D0}" destId="{581BF921-C846-1D41-90B7-936BDB3EAD18}" srcOrd="4"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Hedgehog Activation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Hedgehog Activation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GLI1 and NEK1</a:t>
          </a:r>
        </a:p>
      </dsp:txBody>
      <dsp:txXfrm>
        <a:off x="3122901" y="2795986"/>
        <a:ext cx="1500438" cy="1000292"/>
      </dsp:txXfrm>
    </dsp:sp>
    <dsp:sp modelId="{581BF921-C846-1D41-90B7-936BDB3EAD18}">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GLI1 and NEK1</a:t>
          </a:r>
        </a:p>
      </dsp:txBody>
      <dsp:txXfrm>
        <a:off x="5273529"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jpeg>
</file>

<file path=ppt/media/image12.jpeg>
</file>

<file path=ppt/media/image14.tiff>
</file>

<file path=ppt/media/image2.png>
</file>

<file path=ppt/media/image3.png>
</file>

<file path=ppt/media/image4.pn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3B97A-D031-4743-B70A-BEF65266C97E}" type="datetimeFigureOut">
              <a:rPr lang="en-US" smtClean="0"/>
              <a:t>12/7/19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94612-4115-0F49-B566-D35513162179}" type="slidenum">
              <a:rPr lang="en-US" smtClean="0"/>
              <a:t>‹#›</a:t>
            </a:fld>
            <a:endParaRPr lang="en-US"/>
          </a:p>
        </p:txBody>
      </p:sp>
    </p:spTree>
    <p:extLst>
      <p:ext uri="{BB962C8B-B14F-4D97-AF65-F5344CB8AC3E}">
        <p14:creationId xmlns:p14="http://schemas.microsoft.com/office/powerpoint/2010/main" val="2850815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my rotation this quarter, I was working in the lab of Scott Atwood where I investigated the role of kinases MAP2K1/MEK1, PDHK and NEK1 on their activation of Hedgehog Signaling. </a:t>
            </a:r>
          </a:p>
        </p:txBody>
      </p:sp>
      <p:sp>
        <p:nvSpPr>
          <p:cNvPr id="4" name="Slide Number Placeholder 3"/>
          <p:cNvSpPr>
            <a:spLocks noGrp="1"/>
          </p:cNvSpPr>
          <p:nvPr>
            <p:ph type="sldNum" sz="quarter" idx="5"/>
          </p:nvPr>
        </p:nvSpPr>
        <p:spPr/>
        <p:txBody>
          <a:bodyPr/>
          <a:lstStyle/>
          <a:p>
            <a:fld id="{07694612-4115-0F49-B566-D35513162179}" type="slidenum">
              <a:rPr lang="en-US" smtClean="0"/>
              <a:t>1</a:t>
            </a:fld>
            <a:endParaRPr lang="en-US"/>
          </a:p>
        </p:txBody>
      </p:sp>
    </p:spTree>
    <p:extLst>
      <p:ext uri="{BB962C8B-B14F-4D97-AF65-F5344CB8AC3E}">
        <p14:creationId xmlns:p14="http://schemas.microsoft.com/office/powerpoint/2010/main" val="861022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410365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394551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237722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3151230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15512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5276604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943631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Co-IP to see if they interact in biology </a:t>
            </a:r>
          </a:p>
          <a:p>
            <a:r>
              <a:rPr lang="en-US" dirty="0"/>
              <a:t>Also want to continue kinase screening with some of the other candidates I found to be promising in my initial screen such as BUB1, PAK6 and CDK19 and run the same experiments as demonstrated here where we look as GLI expression and cell survival!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3500695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of the epidermis which is the lowest layer of the epidermis and is most commonly expressed as lesions on sun-exposed areas of the body. This disease is of interest as it has a particularly high rate of reoccurrence even following successful treatment. Basal Cell Carcinoma is caused by uncontrolled activation of the hedgehog signaling pathway which is a critical pathway in development.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3331229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When the Hedgehog Signaling pathway is inactive, the Patched </a:t>
            </a:r>
            <a:r>
              <a:rPr lang="en-US" dirty="0" err="1"/>
              <a:t>receiptor</a:t>
            </a:r>
            <a:r>
              <a:rPr lang="en-US" dirty="0"/>
              <a:t> inhibits the signal transducer Smoothened. Additionally, </a:t>
            </a:r>
            <a:r>
              <a:rPr lang="en-US" dirty="0" err="1"/>
              <a:t>Sufu</a:t>
            </a:r>
            <a:r>
              <a:rPr lang="en-US" dirty="0"/>
              <a:t> or </a:t>
            </a:r>
            <a:r>
              <a:rPr lang="en-US" dirty="0" err="1"/>
              <a:t>Supressor</a:t>
            </a:r>
            <a:r>
              <a:rPr lang="en-US" dirty="0"/>
              <a:t> of Fused can inhibit the activation of GLI transcription factors. When a HH ligand binds to the patched receptor, Patched no longer inhibits SMO so it moves into the cilium where it binds and inhibits SUFU. This allows for the release of GLI transcription factor so that it can move into the nucleus to begin to transcribe target genes and activate the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2486757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as I mentioned earlier this disease has a high rate of </a:t>
            </a:r>
            <a:r>
              <a:rPr lang="en-US" dirty="0" err="1"/>
              <a:t>reoccurance</a:t>
            </a:r>
            <a:r>
              <a:rPr lang="en-US" dirty="0"/>
              <a:t>, even with successful treatment with small molecule inhibitors. This occurs through two major phenomena. The first is the BCC can acquire resistance to SMO inhibitors thus causing a loss of SMO inhibitor </a:t>
            </a:r>
            <a:r>
              <a:rPr lang="en-US" dirty="0" err="1"/>
              <a:t>Sufu</a:t>
            </a:r>
            <a:r>
              <a:rPr lang="en-US" dirty="0"/>
              <a:t> and the gain of more transcription factors in the system. Thus allowing the pathway to remain on.  Additionally, mutations in SMO have caused the drug to be ineffective in suppressing SMO and thus allowing the pathway to proceed as normal. </a:t>
            </a:r>
          </a:p>
          <a:p>
            <a:endParaRPr lang="en-US" dirty="0"/>
          </a:p>
          <a:p>
            <a:r>
              <a:rPr lang="en-US" dirty="0"/>
              <a:t>Both BCC resistance and SMO mutations have directed the attention of our lab to the GLI transcription factors downstream of smoothened to understand the overall pathway activation in BCC. There are three GLI transcription </a:t>
            </a:r>
            <a:r>
              <a:rPr lang="en-US" dirty="0" err="1"/>
              <a:t>factorss</a:t>
            </a:r>
            <a:r>
              <a:rPr lang="en-US" dirty="0"/>
              <a:t>; however, we are interested in GLI1 and GLI2  as they activate the Hedgehog Signaling pathway. Using the COSMIC database, our lab has compiled a list of recurrent GLI mutations and screened them for the activation of Hedgehog Signaling activity. In looking at the mutations that activate Hedgehog, they are all </a:t>
            </a:r>
            <a:r>
              <a:rPr lang="en-US" dirty="0" err="1"/>
              <a:t>phosphosites</a:t>
            </a:r>
            <a:r>
              <a:rPr lang="en-US" dirty="0"/>
              <a:t> which may be regulated by kinase activity.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4</a:t>
            </a:fld>
            <a:endParaRPr lang="en-US"/>
          </a:p>
        </p:txBody>
      </p:sp>
    </p:spTree>
    <p:extLst>
      <p:ext uri="{BB962C8B-B14F-4D97-AF65-F5344CB8AC3E}">
        <p14:creationId xmlns:p14="http://schemas.microsoft.com/office/powerpoint/2010/main" val="130315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this leads us to the purpose of this experiment which is to assess the activation of the HH signaling pathway by kinases predicted to phosphorylate recurrent GLI mutation sites.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hypothesis is that three kinases predicted to phosphorylate these mutation sites: MAP2K1/MEK1, PDHK and NEK1 will cause the activation of Hedgehog Signaling.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3484877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select the kinases to evaluate in this experiment, I began by compiling the list of GLI1/2 recurrent mutations that activate Hedgehog Signaling and a </a:t>
            </a:r>
            <a:r>
              <a:rPr lang="en-US" dirty="0" err="1"/>
              <a:t>respresentitive</a:t>
            </a:r>
            <a:r>
              <a:rPr lang="en-US" dirty="0"/>
              <a:t> amount can be seen here. Then using two prediction databases, I compiled a list of kinases that are predicted to be active within four residues of the region for each mutation. From there I selected the three kinase candidates of interest based on their role in cancer or Hedgehog Signaling, inhibitor availability, specificity and IC50 range.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12689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MAP2K1/MEK which is important in Melanoma and cancer metastasis and has also previously been shown to stabilize GLI and activate HH. Its inhibitor, Cobimetinib is a clinically used inhibitor of MAP2K1/MEK1 for melanoma patients with an IC50 of 4.2 </a:t>
            </a:r>
            <a:r>
              <a:rPr lang="en-US" dirty="0" err="1"/>
              <a:t>nM</a:t>
            </a:r>
            <a:endParaRPr lang="en-US" dirty="0"/>
          </a:p>
          <a:p>
            <a:endParaRPr lang="en-US" dirty="0"/>
          </a:p>
          <a:p>
            <a:r>
              <a:rPr lang="en-US" dirty="0"/>
              <a:t>Wild Type 3T3 and BCC cells were treated with drug at its inhibitor and three higher concentrations for 24 hours before extracting RNA and performing qPCR measuring GLI1 expression, or Hedgehog Signaling activation </a:t>
            </a:r>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1535124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Knock down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8</a:t>
            </a:fld>
            <a:endParaRPr lang="en-US"/>
          </a:p>
        </p:txBody>
      </p:sp>
    </p:spTree>
    <p:extLst>
      <p:ext uri="{BB962C8B-B14F-4D97-AF65-F5344CB8AC3E}">
        <p14:creationId xmlns:p14="http://schemas.microsoft.com/office/powerpoint/2010/main" val="876318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1340243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2C80-CC48-6B41-9A6B-45486D2B5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84F5C-E39E-454F-953F-AB269402D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0DDE7-4D2D-8148-8D86-4298ABBB3B7E}"/>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1F6A44DE-8F21-D54F-B844-009132D3B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C9B61-4EBE-D34D-83FF-FD126AEF77B4}"/>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831266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0160B-D212-0943-86D0-8846CCFBA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77BC49-6E58-9440-A4D1-FF9467B9B9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ADE34-E4EB-C643-8C56-B67A80DC60D0}"/>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2F22C705-D0B1-7B45-9A50-63B4306A8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E0087-F701-4F41-8A50-C0B7CC173B57}"/>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81976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8E250-D1AD-0B4F-8CAD-BEC27E39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17071D-842E-3544-8478-0DAAE415E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A600C-4C24-E14A-8BE9-4373451EF35A}"/>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6E1C86C8-FBB7-4546-AA10-5A5F705A7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790AB-5CA4-7444-9C83-D336F5E74281}"/>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74553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1DE5-01DF-B245-8A2F-4950D5855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7E4355-B85A-684C-8D77-7B4FE70DB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7DA1F1-21E0-2047-BC6A-A2520475659C}"/>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D04C3885-41EB-104F-BC29-541E64594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E0BABE-145F-5F45-A775-094E94A59DA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586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BE-1ADE-0048-9BBB-719DF3D40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CF4FB2-5BEE-F149-A8FB-1E91579697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C34F9-A90E-B846-A13E-ABFD62327FEA}"/>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248D9604-7E45-044A-936A-AC49F0D0F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0A1EFD-41F4-BB47-A328-A8930178D1EA}"/>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44994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B1F7-CFF8-A54E-BF5E-0E5022E30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B66CC5-C632-B642-8E4B-7DD633B75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23B863-D12C-D94F-B1D8-FD7BE8D864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17CDD7-8168-4F41-BB78-8224350BC6A7}"/>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9C7FB8CA-A436-C749-A3B1-F6D09E8D9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C186A3-E6DF-F845-8937-5BC59CBA676C}"/>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2253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29CE-A4AC-4E48-987C-4FF14B970A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90A00-3369-1642-B99B-8750BC988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30751-944B-1A4A-A44E-5382973068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8D3341-0549-8A43-92D6-6161D1369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F88FB-D1AE-FF4F-9B4D-8B4A23D8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88664-9D95-8641-BB18-5AA70AEF186B}"/>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8" name="Footer Placeholder 7">
            <a:extLst>
              <a:ext uri="{FF2B5EF4-FFF2-40B4-BE49-F238E27FC236}">
                <a16:creationId xmlns:a16="http://schemas.microsoft.com/office/drawing/2014/main" id="{3C8777AE-476C-6F4C-8E82-A2FDD525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2EF089-FAB4-5343-875E-876F9B90837D}"/>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10614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1272-72F4-F547-9852-AD5FBD850A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924E6-C335-324C-8EB8-6587FA3EFA1F}"/>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4" name="Footer Placeholder 3">
            <a:extLst>
              <a:ext uri="{FF2B5EF4-FFF2-40B4-BE49-F238E27FC236}">
                <a16:creationId xmlns:a16="http://schemas.microsoft.com/office/drawing/2014/main" id="{881CF771-8BDB-684B-9339-01DB6B95B2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8B0A1-C215-8C47-9859-D3A5B1BE418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904901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8BC5F-6ED8-864E-AC0E-060365C8023D}"/>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3" name="Footer Placeholder 2">
            <a:extLst>
              <a:ext uri="{FF2B5EF4-FFF2-40B4-BE49-F238E27FC236}">
                <a16:creationId xmlns:a16="http://schemas.microsoft.com/office/drawing/2014/main" id="{2515A45E-2C04-DE44-BCD9-62464513C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059165-B36A-D74E-ACC7-CB18D745F04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449124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5D159-D641-784A-8B8F-5F1EA7E05D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CA3C5B-1478-744B-95EC-F8BA30E712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FCD355-AFCF-2B46-B085-0200C7CD2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8E0AD-B47F-CE48-B619-B1BF1ABAD481}"/>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E8C8822C-82D1-C944-BA60-73A57EABC4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AFCD1-A08B-DE47-BCE0-A8AB817DFAE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56354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03CC5-B200-254F-9922-D34511EE3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FAC878-D451-1141-9BDA-A835F31FD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E2D6F-BAFC-BA45-8E92-DD8B76F75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89C57-2656-BC4C-ABCB-3A5EC080BC03}"/>
              </a:ext>
            </a:extLst>
          </p:cNvPr>
          <p:cNvSpPr>
            <a:spLocks noGrp="1"/>
          </p:cNvSpPr>
          <p:nvPr>
            <p:ph type="dt" sz="half" idx="10"/>
          </p:nvPr>
        </p:nvSpPr>
        <p:spPr/>
        <p:txBody>
          <a:bodyPr/>
          <a:lstStyle/>
          <a:p>
            <a:fld id="{5DAF67B7-E58A-9E49-BEF0-CF5D58A3C061}" type="datetimeFigureOut">
              <a:rPr lang="en-US" smtClean="0"/>
              <a:t>12/7/19</a:t>
            </a:fld>
            <a:endParaRPr lang="en-US"/>
          </a:p>
        </p:txBody>
      </p:sp>
      <p:sp>
        <p:nvSpPr>
          <p:cNvPr id="6" name="Footer Placeholder 5">
            <a:extLst>
              <a:ext uri="{FF2B5EF4-FFF2-40B4-BE49-F238E27FC236}">
                <a16:creationId xmlns:a16="http://schemas.microsoft.com/office/drawing/2014/main" id="{EA8C66F0-E517-B641-96C7-92C1FF856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4B76C-CE36-4F4E-8082-C958050CC37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7941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7A2492-BA33-B149-8735-8D6C51746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499E3E-3509-9D47-A996-866B17FA4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04D6E-DD70-3C42-9666-E5B58E629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F67B7-E58A-9E49-BEF0-CF5D58A3C061}" type="datetimeFigureOut">
              <a:rPr lang="en-US" smtClean="0"/>
              <a:t>12/7/19</a:t>
            </a:fld>
            <a:endParaRPr lang="en-US"/>
          </a:p>
        </p:txBody>
      </p:sp>
      <p:sp>
        <p:nvSpPr>
          <p:cNvPr id="5" name="Footer Placeholder 4">
            <a:extLst>
              <a:ext uri="{FF2B5EF4-FFF2-40B4-BE49-F238E27FC236}">
                <a16:creationId xmlns:a16="http://schemas.microsoft.com/office/drawing/2014/main" id="{46E2EE23-1951-C048-A983-2C188FE99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E72535-9E21-6748-B5E5-AE95B4BA1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445A07-DCB3-7B40-81D0-EEB7B11BD260}" type="slidenum">
              <a:rPr lang="en-US" smtClean="0"/>
              <a:t>‹#›</a:t>
            </a:fld>
            <a:endParaRPr lang="en-US"/>
          </a:p>
        </p:txBody>
      </p:sp>
    </p:spTree>
    <p:extLst>
      <p:ext uri="{BB962C8B-B14F-4D97-AF65-F5344CB8AC3E}">
        <p14:creationId xmlns:p14="http://schemas.microsoft.com/office/powerpoint/2010/main" val="3654559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3">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latin typeface="Cambria" panose="02040503050406030204" pitchFamily="18" charset="0"/>
              </a:rPr>
              <a:t>Paige Halas</a:t>
            </a:r>
          </a:p>
          <a:p>
            <a:r>
              <a:rPr lang="en-US" dirty="0">
                <a:latin typeface="Cambria" panose="02040503050406030204" pitchFamily="18" charset="0"/>
              </a:rPr>
              <a:t>Mini-Symposium Presentation</a:t>
            </a:r>
          </a:p>
          <a:p>
            <a:r>
              <a:rPr lang="en-US" dirty="0">
                <a:latin typeface="Cambria" panose="02040503050406030204" pitchFamily="18" charset="0"/>
              </a:rPr>
              <a:t>December 17, 2019</a:t>
            </a:r>
          </a:p>
        </p:txBody>
      </p:sp>
    </p:spTree>
    <p:extLst>
      <p:ext uri="{BB962C8B-B14F-4D97-AF65-F5344CB8AC3E}">
        <p14:creationId xmlns:p14="http://schemas.microsoft.com/office/powerpoint/2010/main" val="1803169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aphicFrame>
        <p:nvGraphicFramePr>
          <p:cNvPr id="10" name="Diagram 9">
            <a:extLst>
              <a:ext uri="{FF2B5EF4-FFF2-40B4-BE49-F238E27FC236}">
                <a16:creationId xmlns:a16="http://schemas.microsoft.com/office/drawing/2014/main" id="{2020353F-69DA-1B48-882B-059D97C5B7F2}"/>
              </a:ext>
            </a:extLst>
          </p:cNvPr>
          <p:cNvGraphicFramePr/>
          <p:nvPr>
            <p:extLst>
              <p:ext uri="{D42A27DB-BD31-4B8C-83A1-F6EECF244321}">
                <p14:modId xmlns:p14="http://schemas.microsoft.com/office/powerpoint/2010/main" val="1094483405"/>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104116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456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379496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14805341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90"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7435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1273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1637849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084336912"/>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877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255083872"/>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1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7006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186103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100473" y="1483702"/>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105440" y="422067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B9BD9-8F72-ED40-8B32-B5FFDFA67F0F}"/>
              </a:ext>
            </a:extLst>
          </p:cNvPr>
          <p:cNvSpPr/>
          <p:nvPr/>
        </p:nvSpPr>
        <p:spPr>
          <a:xfrm>
            <a:off x="3713018" y="4447310"/>
            <a:ext cx="637309" cy="40178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AF01B-2F8E-9B4C-93D3-FF25D8740B30}"/>
              </a:ext>
            </a:extLst>
          </p:cNvPr>
          <p:cNvSpPr/>
          <p:nvPr/>
        </p:nvSpPr>
        <p:spPr>
          <a:xfrm>
            <a:off x="5100473" y="3145125"/>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BCCA6D-6B90-3348-B854-AABC0EC621B9}"/>
              </a:ext>
            </a:extLst>
          </p:cNvPr>
          <p:cNvSpPr/>
          <p:nvPr/>
        </p:nvSpPr>
        <p:spPr>
          <a:xfrm>
            <a:off x="5198225" y="5400347"/>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38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302679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7" name="Diagram 6">
            <a:extLst>
              <a:ext uri="{FF2B5EF4-FFF2-40B4-BE49-F238E27FC236}">
                <a16:creationId xmlns:a16="http://schemas.microsoft.com/office/drawing/2014/main" id="{46949C9D-6F13-C142-AE57-E36243C992A6}"/>
              </a:ext>
            </a:extLst>
          </p:cNvPr>
          <p:cNvGraphicFramePr/>
          <p:nvPr>
            <p:extLst>
              <p:ext uri="{D42A27DB-BD31-4B8C-83A1-F6EECF244321}">
                <p14:modId xmlns:p14="http://schemas.microsoft.com/office/powerpoint/2010/main" val="3354949702"/>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73679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70029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3999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7351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TotalTime>
  <Words>2245</Words>
  <Application>Microsoft Macintosh PowerPoint</Application>
  <PresentationFormat>Widescreen</PresentationFormat>
  <Paragraphs>228</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 </vt:lpstr>
      <vt:lpstr>PowerPoint Presentation</vt:lpstr>
      <vt:lpstr>Kinases Predicted to be Active at Recurrent GLI Mutations</vt:lpstr>
      <vt:lpstr>Kinases Predicted to be Active at Recurrent GLI Mutations</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11</cp:revision>
  <dcterms:created xsi:type="dcterms:W3CDTF">2019-12-05T06:29:18Z</dcterms:created>
  <dcterms:modified xsi:type="dcterms:W3CDTF">2019-12-08T03:02:37Z</dcterms:modified>
</cp:coreProperties>
</file>

<file path=docProps/thumbnail.jpeg>
</file>